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3114A7-8128-4D12-9B52-F93EBA97CAD5}" type="datetimeFigureOut">
              <a:rPr lang="ar-EG" smtClean="0"/>
              <a:pPr/>
              <a:t>22/07/1441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EC5E00B-1ED2-4E50-BCBB-299BD06DA207}"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EEC5E00B-1ED2-4E50-BCBB-299BD06DA207}" type="slidenum">
              <a:rPr lang="ar-EG" smtClean="0"/>
              <a:pPr/>
              <a:t>1</a:t>
            </a:fld>
            <a:endParaRPr lang="ar-E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EEC5E00B-1ED2-4E50-BCBB-299BD06DA207}" type="slidenum">
              <a:rPr lang="ar-EG" smtClean="0"/>
              <a:pPr/>
              <a:t>13</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3/16/2020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3/16/2020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8600" y="3124200"/>
            <a:ext cx="8915400" cy="3505200"/>
          </a:xfrm>
        </p:spPr>
        <p:txBody>
          <a:bodyPr>
            <a:normAutofit fontScale="90000"/>
          </a:bodyPr>
          <a:lstStyle/>
          <a:p>
            <a:pPr algn="ctr"/>
            <a:r>
              <a:rPr lang="ar-EG" sz="4000" dirty="0" smtClean="0">
                <a:solidFill>
                  <a:schemeClr val="tx1"/>
                </a:solidFill>
              </a:rPr>
              <a:t/>
            </a:r>
            <a:br>
              <a:rPr lang="ar-EG" sz="4000" dirty="0" smtClean="0">
                <a:solidFill>
                  <a:schemeClr val="tx1"/>
                </a:solidFill>
              </a:rPr>
            </a:br>
            <a:r>
              <a:rPr lang="ar-EG" sz="4000" dirty="0" smtClean="0">
                <a:solidFill>
                  <a:schemeClr val="tx1"/>
                </a:solidFill>
              </a:rPr>
              <a:t/>
            </a:r>
            <a:br>
              <a:rPr lang="ar-EG" sz="4000" dirty="0" smtClean="0">
                <a:solidFill>
                  <a:schemeClr val="tx1"/>
                </a:solidFill>
              </a:rPr>
            </a:br>
            <a:r>
              <a:rPr lang="ar-EG" sz="4000" dirty="0" smtClean="0">
                <a:solidFill>
                  <a:schemeClr val="tx1"/>
                </a:solidFill>
              </a:rPr>
              <a:t/>
            </a:r>
            <a:br>
              <a:rPr lang="ar-EG" sz="4000" dirty="0" smtClean="0">
                <a:solidFill>
                  <a:schemeClr val="tx1"/>
                </a:solidFill>
              </a:rPr>
            </a:br>
            <a:r>
              <a:rPr lang="ar-EG" sz="4000" dirty="0" smtClean="0">
                <a:solidFill>
                  <a:schemeClr val="tx1"/>
                </a:solidFill>
              </a:rPr>
              <a:t>قسم نظريات وتطبيقات الرياضات المائية</a:t>
            </a:r>
            <a:br>
              <a:rPr lang="ar-EG" sz="4000" dirty="0" smtClean="0">
                <a:solidFill>
                  <a:schemeClr val="tx1"/>
                </a:solidFill>
              </a:rPr>
            </a:br>
            <a:r>
              <a:rPr lang="ar-EG" sz="4000" dirty="0" smtClean="0">
                <a:solidFill>
                  <a:schemeClr val="tx1"/>
                </a:solidFill>
              </a:rPr>
              <a:t>سباحة الفرقة الثانية  </a:t>
            </a:r>
            <a:br>
              <a:rPr lang="ar-EG" sz="4000" dirty="0" smtClean="0">
                <a:solidFill>
                  <a:schemeClr val="tx1"/>
                </a:solidFill>
              </a:rPr>
            </a:br>
            <a:r>
              <a:rPr lang="ar-EG" sz="4000" dirty="0" smtClean="0">
                <a:solidFill>
                  <a:schemeClr val="tx1"/>
                </a:solidFill>
              </a:rPr>
              <a:t>طرق التدريب </a:t>
            </a:r>
            <a:br>
              <a:rPr lang="ar-EG" sz="4000" dirty="0" smtClean="0">
                <a:solidFill>
                  <a:schemeClr val="tx1"/>
                </a:solidFill>
              </a:rPr>
            </a:br>
            <a:r>
              <a:rPr lang="ar-EG" sz="4000" dirty="0" smtClean="0">
                <a:solidFill>
                  <a:schemeClr val="tx1"/>
                </a:solidFill>
              </a:rPr>
              <a:t>أ.م./محمد عبد الحميد طه </a:t>
            </a:r>
            <a:r>
              <a:rPr lang="ar-EG" dirty="0" smtClean="0">
                <a:solidFill>
                  <a:schemeClr val="tx1"/>
                </a:solidFill>
              </a:rPr>
              <a:t/>
            </a:r>
            <a:br>
              <a:rPr lang="ar-EG" dirty="0" smtClean="0">
                <a:solidFill>
                  <a:schemeClr val="tx1"/>
                </a:solidFill>
              </a:rPr>
            </a:br>
            <a:r>
              <a:rPr lang="ar-EG" dirty="0" smtClean="0">
                <a:solidFill>
                  <a:schemeClr val="tx1"/>
                </a:solidFill>
              </a:rPr>
              <a:t/>
            </a:r>
            <a:br>
              <a:rPr lang="ar-EG" dirty="0" smtClean="0">
                <a:solidFill>
                  <a:schemeClr val="tx1"/>
                </a:solidFill>
              </a:rPr>
            </a:br>
            <a:r>
              <a:rPr lang="ar-EG" dirty="0" smtClean="0">
                <a:solidFill>
                  <a:schemeClr val="tx1"/>
                </a:solidFill>
              </a:rPr>
              <a:t/>
            </a:r>
            <a:br>
              <a:rPr lang="ar-EG" dirty="0" smtClean="0">
                <a:solidFill>
                  <a:schemeClr val="tx1"/>
                </a:solidFill>
              </a:rPr>
            </a:br>
            <a:endParaRPr lang="ar-EG" dirty="0">
              <a:solidFill>
                <a:schemeClr val="tx1"/>
              </a:solidFill>
            </a:endParaRPr>
          </a:p>
        </p:txBody>
      </p:sp>
      <p:pic>
        <p:nvPicPr>
          <p:cNvPr id="1026" name="Picture 2" descr="C:\Users\elngar\Desktop\download.png"/>
          <p:cNvPicPr>
            <a:picLocks noChangeAspect="1" noChangeArrowheads="1"/>
          </p:cNvPicPr>
          <p:nvPr/>
        </p:nvPicPr>
        <p:blipFill>
          <a:blip r:embed="rId3"/>
          <a:srcRect/>
          <a:stretch>
            <a:fillRect/>
          </a:stretch>
        </p:blipFill>
        <p:spPr bwMode="auto">
          <a:xfrm>
            <a:off x="6477000" y="1"/>
            <a:ext cx="2667000" cy="1752599"/>
          </a:xfrm>
          <a:prstGeom prst="rect">
            <a:avLst/>
          </a:prstGeom>
          <a:noFill/>
        </p:spPr>
      </p:pic>
      <p:pic>
        <p:nvPicPr>
          <p:cNvPr id="1027" name="Picture 3" descr="C:\Users\elngar\Desktop\download.jpg"/>
          <p:cNvPicPr>
            <a:picLocks noChangeAspect="1" noChangeArrowheads="1"/>
          </p:cNvPicPr>
          <p:nvPr/>
        </p:nvPicPr>
        <p:blipFill>
          <a:blip r:embed="rId4"/>
          <a:srcRect/>
          <a:stretch>
            <a:fillRect/>
          </a:stretch>
        </p:blipFill>
        <p:spPr bwMode="auto">
          <a:xfrm>
            <a:off x="0" y="-1"/>
            <a:ext cx="2590800" cy="1947011"/>
          </a:xfrm>
          <a:prstGeom prst="rect">
            <a:avLst/>
          </a:prstGeom>
          <a:noFill/>
        </p:spPr>
      </p:pic>
      <p:pic>
        <p:nvPicPr>
          <p:cNvPr id="1029" name="Picture 5" descr="C:\Users\elngar\Desktop\download (1).png"/>
          <p:cNvPicPr>
            <a:picLocks noChangeAspect="1" noChangeArrowheads="1"/>
          </p:cNvPicPr>
          <p:nvPr/>
        </p:nvPicPr>
        <p:blipFill>
          <a:blip r:embed="rId5"/>
          <a:srcRect/>
          <a:stretch>
            <a:fillRect/>
          </a:stretch>
        </p:blipFill>
        <p:spPr bwMode="auto">
          <a:xfrm>
            <a:off x="3505200" y="838200"/>
            <a:ext cx="1838325" cy="24955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Autofit/>
          </a:bodyPr>
          <a:lstStyle/>
          <a:p>
            <a:pPr algn="r"/>
            <a:r>
              <a:rPr lang="ar-SA" sz="3600" b="1" dirty="0" smtClean="0"/>
              <a:t>- طريقة التدريب الفترى السريع : </a:t>
            </a:r>
            <a:r>
              <a:rPr lang="en-GB" sz="3600" b="1" dirty="0" smtClean="0"/>
              <a:t>Fast interval training</a:t>
            </a:r>
            <a:r>
              <a:rPr lang="en-US" sz="3600" dirty="0" smtClean="0"/>
              <a:t/>
            </a:r>
            <a:br>
              <a:rPr lang="en-US" sz="3600" dirty="0" smtClean="0"/>
            </a:br>
            <a:r>
              <a:rPr lang="en-US" sz="3600" dirty="0" smtClean="0"/>
              <a:t/>
            </a:r>
            <a:br>
              <a:rPr lang="en-US" sz="3600" dirty="0" smtClean="0"/>
            </a:br>
            <a:endParaRPr lang="ar-EG" sz="3600" dirty="0"/>
          </a:p>
        </p:txBody>
      </p:sp>
      <p:sp>
        <p:nvSpPr>
          <p:cNvPr id="3" name="Content Placeholder 2"/>
          <p:cNvSpPr>
            <a:spLocks noGrp="1"/>
          </p:cNvSpPr>
          <p:nvPr>
            <p:ph idx="1"/>
          </p:nvPr>
        </p:nvSpPr>
        <p:spPr>
          <a:xfrm>
            <a:off x="457200" y="1066800"/>
            <a:ext cx="8229600" cy="5638800"/>
          </a:xfrm>
        </p:spPr>
        <p:txBody>
          <a:bodyPr>
            <a:normAutofit fontScale="92500" lnSpcReduction="10000"/>
          </a:bodyPr>
          <a:lstStyle/>
          <a:p>
            <a:r>
              <a:rPr lang="ar-SA" sz="2400" dirty="0" smtClean="0"/>
              <a:t>يتم خلالها سباحة مقطوعات تدريبية ذات مسافات قصيرة نسبيا مثل الطريقة السابقة ما بين من 50-200 م بفاصل زمنى من الراحات البينية اقل نسبيا من الطريقة السابقة (ولهذا سميت بطريقة الفترى السريع حيث ان السرعة تعود على فترة الراحة البينية وليس على سرعة او شدة اداء المسافة كما يعتقد البعض ) حيث تكون شدة أداء المقطوعة التدريبية بالقوة التى يكون خلالها معدل النبض ما بين 170-180 نبضة / دقيقه كما هو الحال فى الطريقة البطيئة إلا أنه عند بداية سباحة المقطوعة التدريبية فان معدل النبض يكون 140 نبضة / دقيقه </a:t>
            </a:r>
            <a:r>
              <a:rPr lang="ar-SA" sz="2400" dirty="0" smtClean="0"/>
              <a:t>.</a:t>
            </a:r>
            <a:endParaRPr lang="ar-EG" sz="2400" dirty="0" smtClean="0"/>
          </a:p>
          <a:p>
            <a:r>
              <a:rPr lang="ar-SA" sz="2400" dirty="0" smtClean="0"/>
              <a:t>تؤدى هذه الطريقة بصورة مباشرة الى الارتقاء بالعمل الخليط مابين الهوائى واللاهوائى ولكن بصورة اكبر نسبيا فى اتجاه العمل اللاهوائى (40% هوائى ، 60% لا هوائى تقريبا ) حيث تعمل بصورة مباشرة الى الارتقاء بمستوى تحمل السرعة وتؤدى ايضا فى شكل مجموعات من 5-12 مجموعة بفاصل زمنى بين المجموعات يكون عندما يصل معدل النبض إلى أقل من 90 نبضة / دقيقه </a:t>
            </a:r>
            <a:r>
              <a:rPr lang="ar-SA" sz="2400" dirty="0" smtClean="0"/>
              <a:t> </a:t>
            </a:r>
            <a:endParaRPr lang="ar-EG" sz="2400" dirty="0" smtClean="0"/>
          </a:p>
          <a:p>
            <a:r>
              <a:rPr lang="ar-SA" sz="2000" dirty="0" smtClean="0"/>
              <a:t>يقوم السباح بقطع مسافة 50 م بمعدل من النبض يصل 180 نبضة / دقيقه ثم يستريح حتى يصل معدل النبض إلى 140 نبضة / دقيقه ثم يبدأ فى سباحة المقطوعة التالية ...... وهكذا . </a:t>
            </a:r>
            <a:endParaRPr lang="en-US" sz="2000" dirty="0" smtClean="0"/>
          </a:p>
          <a:p>
            <a:endParaRPr lang="en-US" sz="2400" dirty="0" smtClean="0"/>
          </a:p>
          <a:p>
            <a:pPr>
              <a:buNone/>
            </a:pPr>
            <a:endParaRPr lang="en-US" dirty="0" smtClean="0"/>
          </a:p>
          <a:p>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pPr lvl="0" algn="r"/>
            <a:r>
              <a:rPr lang="ar-SA" b="1" dirty="0" smtClean="0"/>
              <a:t>طريقة التدريب التكرارى : </a:t>
            </a:r>
            <a:r>
              <a:rPr lang="en-GB" b="1" dirty="0" smtClean="0"/>
              <a:t>Repetition Training </a:t>
            </a:r>
            <a:endParaRPr lang="en-US" dirty="0"/>
          </a:p>
        </p:txBody>
      </p:sp>
      <p:sp>
        <p:nvSpPr>
          <p:cNvPr id="3" name="Content Placeholder 2"/>
          <p:cNvSpPr>
            <a:spLocks noGrp="1"/>
          </p:cNvSpPr>
          <p:nvPr>
            <p:ph idx="1"/>
          </p:nvPr>
        </p:nvSpPr>
        <p:spPr>
          <a:xfrm>
            <a:off x="609600" y="1066800"/>
            <a:ext cx="8229600" cy="5486400"/>
          </a:xfrm>
        </p:spPr>
        <p:txBody>
          <a:bodyPr>
            <a:normAutofit fontScale="92500" lnSpcReduction="20000"/>
          </a:bodyPr>
          <a:lstStyle/>
          <a:p>
            <a:r>
              <a:rPr lang="ar-SA" sz="2400" dirty="0" smtClean="0"/>
              <a:t>يتم خلالها سباحة مسافات قصيرة بشكل ملحوظ تصل من 150م وحتى 100م بحد اقصى ، وبناءا على ذلك فهى تتم فى حدود السرعة القصوى وخلالها يتم بصورة كبيرة التأثير على الجهاز العصبى ، وتكرار المقطوعات التدريبية الخاصة بها عدد قليل نسبيا من التكرارات من 4-6 تكرارات فى المجموعة بحد اقصى مجموعتين فقط </a:t>
            </a:r>
            <a:r>
              <a:rPr lang="ar-SA" sz="2400" dirty="0" smtClean="0"/>
              <a:t>معدلات النبض بعد اداء المقطوعة التدريبية غير محسوبة ويمكن ان تصل الى معدلات عاليه جدا حسب حالة كل سباح( اقصى معدل من النبض ) ما بين 200 -240 نبضة / دقيقه ، الراحة البينية بين كل مقطوعة والاخرى تكون طويلة بحيث يعود معدل النبض الى اقل من 90 نبضة / دقيقه (اى يمكن ان يكون الزمن بين </a:t>
            </a:r>
            <a:r>
              <a:rPr lang="ar-SA" sz="2400" dirty="0" smtClean="0"/>
              <a:t>سباحة كل مقطوعة منفصلة واخرى من 4-5دقائق) </a:t>
            </a:r>
            <a:endParaRPr lang="en-US" sz="2400" dirty="0" smtClean="0"/>
          </a:p>
          <a:p>
            <a:r>
              <a:rPr lang="ar-SA" sz="2400" dirty="0" smtClean="0"/>
              <a:t>بالطبع يؤدى مثل هذا التدريب الى الارتقاء بالعمل اللاهوائى ( الارتقاء بالسرعة ) وفى العادة ما يخطئ العديد من المدربين عندما لا يراعون الانتظار إلى حدود النبض الموضحة ، فتكون النتيجة أن يؤدى العمل فى اتجاه تحمل السرعة وليس السرعة. </a:t>
            </a:r>
            <a:endParaRPr lang="ar-EG" sz="2400" dirty="0" smtClean="0"/>
          </a:p>
          <a:p>
            <a:r>
              <a:rPr lang="ar-SA" sz="2000" dirty="0" smtClean="0"/>
              <a:t>أى يقوم السباح بقطع مسافة 75م باسرع زمن ممكن ولا يحسب النبض بعد قطع المسافة ثم يستريح حتى يصل معد النبض إلى 90 نبضة / دقيقة ثم يبدأ فى سباحة المقطوعة التالية بأقصى سرعة أيضا ...... وهكذا </a:t>
            </a:r>
            <a:endParaRPr lang="en-US" sz="2400" dirty="0" smtClean="0"/>
          </a:p>
          <a:p>
            <a:endParaRPr lang="ar-E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80306"/>
          </a:xfrm>
        </p:spPr>
        <p:txBody>
          <a:bodyPr>
            <a:normAutofit/>
          </a:bodyPr>
          <a:lstStyle/>
          <a:p>
            <a:pPr algn="r"/>
            <a:r>
              <a:rPr lang="ar-SA" sz="3200" b="1" dirty="0" smtClean="0"/>
              <a:t>النسب المئوية التقريبية لمساهمة أنظمة الطاقة في بعض الرياضات </a:t>
            </a:r>
            <a:r>
              <a:rPr lang="en-US" sz="3200" b="1" dirty="0" smtClean="0"/>
              <a:t>:</a:t>
            </a:r>
            <a:endParaRPr lang="ar-EG" dirty="0"/>
          </a:p>
        </p:txBody>
      </p:sp>
      <p:sp>
        <p:nvSpPr>
          <p:cNvPr id="3" name="Content Placeholder 2"/>
          <p:cNvSpPr>
            <a:spLocks noGrp="1"/>
          </p:cNvSpPr>
          <p:nvPr>
            <p:ph idx="1"/>
          </p:nvPr>
        </p:nvSpPr>
        <p:spPr>
          <a:xfrm>
            <a:off x="457200" y="1371600"/>
            <a:ext cx="8229600" cy="5083208"/>
          </a:xfrm>
        </p:spPr>
        <p:txBody>
          <a:bodyPr>
            <a:normAutofit/>
          </a:bodyPr>
          <a:lstStyle/>
          <a:p>
            <a:endParaRPr lang="en-US" sz="2000" dirty="0" smtClean="0"/>
          </a:p>
          <a:p>
            <a:endParaRPr lang="ar-EG" dirty="0"/>
          </a:p>
        </p:txBody>
      </p:sp>
      <p:graphicFrame>
        <p:nvGraphicFramePr>
          <p:cNvPr id="4" name="Table 3"/>
          <p:cNvGraphicFramePr>
            <a:graphicFrameLocks noGrp="1"/>
          </p:cNvGraphicFramePr>
          <p:nvPr/>
        </p:nvGraphicFramePr>
        <p:xfrm>
          <a:off x="152400" y="1397000"/>
          <a:ext cx="8534400" cy="4993640"/>
        </p:xfrm>
        <a:graphic>
          <a:graphicData uri="http://schemas.openxmlformats.org/drawingml/2006/table">
            <a:tbl>
              <a:tblPr rtl="1" firstRow="1" bandRow="1">
                <a:tableStyleId>{5C22544A-7EE6-4342-B048-85BDC9FD1C3A}</a:tableStyleId>
              </a:tblPr>
              <a:tblGrid>
                <a:gridCol w="2133600"/>
                <a:gridCol w="2133600"/>
                <a:gridCol w="2133600"/>
                <a:gridCol w="2133600"/>
              </a:tblGrid>
              <a:tr h="370840">
                <a:tc>
                  <a:txBody>
                    <a:bodyPr/>
                    <a:lstStyle/>
                    <a:p>
                      <a:pPr rtl="1"/>
                      <a:r>
                        <a:rPr lang="ar-EG" dirty="0" smtClean="0"/>
                        <a:t>الرياضة</a:t>
                      </a:r>
                      <a:r>
                        <a:rPr lang="ar-EG" baseline="0" dirty="0" smtClean="0"/>
                        <a:t>  النظام</a:t>
                      </a:r>
                      <a:endParaRPr lang="ar-EG" dirty="0"/>
                    </a:p>
                  </a:txBody>
                  <a:tcPr/>
                </a:tc>
                <a:tc>
                  <a:txBody>
                    <a:bodyPr/>
                    <a:lstStyle/>
                    <a:p>
                      <a:pPr rtl="1"/>
                      <a:r>
                        <a:rPr kumimoji="0" lang="ar-SA" sz="1800" b="1" kern="1200" dirty="0" smtClean="0">
                          <a:solidFill>
                            <a:schemeClr val="lt1"/>
                          </a:solidFill>
                          <a:latin typeface="+mn-lt"/>
                          <a:ea typeface="+mn-ea"/>
                          <a:cs typeface="+mn-cs"/>
                        </a:rPr>
                        <a:t>النظام الفوسفاتي اللاهوائى</a:t>
                      </a:r>
                      <a:endParaRPr kumimoji="0" lang="en-US" sz="1800" b="1" kern="1200" dirty="0" smtClean="0">
                        <a:solidFill>
                          <a:schemeClr val="lt1"/>
                        </a:solidFill>
                        <a:latin typeface="+mn-lt"/>
                        <a:ea typeface="+mn-ea"/>
                        <a:cs typeface="+mn-cs"/>
                      </a:endParaRPr>
                    </a:p>
                    <a:p>
                      <a:r>
                        <a:rPr kumimoji="0" lang="en-US" sz="1800" b="1" kern="1200" dirty="0" smtClean="0">
                          <a:solidFill>
                            <a:schemeClr val="lt1"/>
                          </a:solidFill>
                          <a:latin typeface="+mn-lt"/>
                          <a:ea typeface="+mn-ea"/>
                          <a:cs typeface="+mn-cs"/>
                        </a:rPr>
                        <a:t>(ATP-PC</a:t>
                      </a:r>
                      <a:endParaRPr lang="ar-EG" dirty="0"/>
                    </a:p>
                  </a:txBody>
                  <a:tcPr/>
                </a:tc>
                <a:tc>
                  <a:txBody>
                    <a:bodyPr/>
                    <a:lstStyle/>
                    <a:p>
                      <a:pPr rtl="1"/>
                      <a:r>
                        <a:rPr kumimoji="0" lang="ar-SA" sz="1800" b="1" kern="1200" dirty="0" smtClean="0">
                          <a:solidFill>
                            <a:schemeClr val="lt1"/>
                          </a:solidFill>
                          <a:latin typeface="+mn-lt"/>
                          <a:ea typeface="+mn-ea"/>
                          <a:cs typeface="+mn-cs"/>
                        </a:rPr>
                        <a:t>نظام حامض اللاكتيك</a:t>
                      </a:r>
                      <a:endParaRPr kumimoji="0" lang="en-US" sz="1800" b="1" kern="1200" dirty="0" smtClean="0">
                        <a:solidFill>
                          <a:schemeClr val="lt1"/>
                        </a:solidFill>
                        <a:latin typeface="+mn-lt"/>
                        <a:ea typeface="+mn-ea"/>
                        <a:cs typeface="+mn-cs"/>
                      </a:endParaRPr>
                    </a:p>
                    <a:p>
                      <a:r>
                        <a:rPr kumimoji="0" lang="en-US" sz="1800" b="1" kern="1200" dirty="0" smtClean="0">
                          <a:solidFill>
                            <a:schemeClr val="lt1"/>
                          </a:solidFill>
                          <a:latin typeface="+mn-lt"/>
                          <a:ea typeface="+mn-ea"/>
                          <a:cs typeface="+mn-cs"/>
                        </a:rPr>
                        <a:t>(lactic acid)</a:t>
                      </a:r>
                      <a:endParaRPr lang="ar-EG" dirty="0"/>
                    </a:p>
                  </a:txBody>
                  <a:tcPr/>
                </a:tc>
                <a:tc>
                  <a:txBody>
                    <a:bodyPr/>
                    <a:lstStyle/>
                    <a:p>
                      <a:pPr rtl="1"/>
                      <a:r>
                        <a:rPr kumimoji="0" lang="ar-SA" sz="1800" b="1" kern="1200" dirty="0" smtClean="0">
                          <a:solidFill>
                            <a:schemeClr val="lt1"/>
                          </a:solidFill>
                          <a:latin typeface="+mn-lt"/>
                          <a:ea typeface="+mn-ea"/>
                          <a:cs typeface="+mn-cs"/>
                        </a:rPr>
                        <a:t>النظام الأكسجينى </a:t>
                      </a:r>
                      <a:endParaRPr kumimoji="0" lang="en-US" sz="1800" b="1" kern="1200" dirty="0" smtClean="0">
                        <a:solidFill>
                          <a:schemeClr val="lt1"/>
                        </a:solidFill>
                        <a:latin typeface="+mn-lt"/>
                        <a:ea typeface="+mn-ea"/>
                        <a:cs typeface="+mn-cs"/>
                      </a:endParaRPr>
                    </a:p>
                    <a:p>
                      <a:r>
                        <a:rPr kumimoji="0" lang="en-US" sz="1800" b="1" kern="1200" dirty="0" smtClean="0">
                          <a:solidFill>
                            <a:schemeClr val="lt1"/>
                          </a:solidFill>
                          <a:latin typeface="+mn-lt"/>
                          <a:ea typeface="+mn-ea"/>
                          <a:cs typeface="+mn-cs"/>
                        </a:rPr>
                        <a:t>(Oxygen System)</a:t>
                      </a:r>
                      <a:endParaRPr lang="ar-EG" dirty="0"/>
                    </a:p>
                  </a:txBody>
                  <a:tcPr/>
                </a:tc>
              </a:tr>
              <a:tr h="370840">
                <a:tc>
                  <a:txBody>
                    <a:bodyPr/>
                    <a:lstStyle/>
                    <a:p>
                      <a:pPr algn="ctr" rtl="1">
                        <a:spcAft>
                          <a:spcPts val="0"/>
                        </a:spcAft>
                      </a:pPr>
                      <a:r>
                        <a:rPr lang="ar-SA" sz="1800" b="1" dirty="0">
                          <a:latin typeface="Times New Roman"/>
                          <a:ea typeface="Times New Roman"/>
                        </a:rPr>
                        <a:t>كرة السلة</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60 %</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20%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20%</a:t>
                      </a:r>
                      <a:endParaRPr lang="en-US" sz="180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المبارزة</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90%</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10%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0%</a:t>
                      </a:r>
                      <a:endParaRPr lang="en-US" sz="180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مسابقات الميدان</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90%</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10%</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0%</a:t>
                      </a:r>
                      <a:endParaRPr lang="en-US" sz="180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هوكي</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50%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20%</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30%</a:t>
                      </a:r>
                      <a:endParaRPr lang="en-US" sz="180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جري المسافات</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10%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20%</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70%</a:t>
                      </a:r>
                      <a:endParaRPr lang="en-US" sz="180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كرة القدم</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50%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20%</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30%</a:t>
                      </a:r>
                      <a:endParaRPr lang="en-US" sz="1800" dirty="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العدو</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90%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10%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0%</a:t>
                      </a:r>
                      <a:endParaRPr lang="en-US" sz="1800" dirty="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السباحة</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70%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20%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10%</a:t>
                      </a:r>
                      <a:endParaRPr lang="en-US" sz="1800" dirty="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التنس</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70%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20%</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10%</a:t>
                      </a:r>
                      <a:endParaRPr lang="en-US" sz="1800" dirty="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الكرة الطائرة</a:t>
                      </a:r>
                      <a:endParaRPr lang="en-US" sz="1800" dirty="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80%</a:t>
                      </a:r>
                      <a:endParaRPr lang="en-US" sz="1800">
                        <a:latin typeface="Times New Roman"/>
                        <a:ea typeface="Times New Roman"/>
                      </a:endParaRPr>
                    </a:p>
                  </a:txBody>
                  <a:tcPr marL="68580" marR="68580" marT="0" marB="0"/>
                </a:tc>
                <a:tc>
                  <a:txBody>
                    <a:bodyPr/>
                    <a:lstStyle/>
                    <a:p>
                      <a:pPr algn="ctr" rtl="1">
                        <a:spcAft>
                          <a:spcPts val="0"/>
                        </a:spcAft>
                      </a:pPr>
                      <a:r>
                        <a:rPr lang="ar-SA" sz="1800">
                          <a:latin typeface="Times New Roman"/>
                          <a:ea typeface="Times New Roman"/>
                        </a:rPr>
                        <a:t>5%</a:t>
                      </a:r>
                      <a:endParaRPr lang="en-US" sz="180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15%</a:t>
                      </a:r>
                      <a:endParaRPr lang="en-US" sz="1800" dirty="0">
                        <a:latin typeface="Times New Roman"/>
                        <a:ea typeface="Times New Roman"/>
                      </a:endParaRPr>
                    </a:p>
                  </a:txBody>
                  <a:tcPr marL="68580" marR="68580" marT="0" marB="0"/>
                </a:tc>
              </a:tr>
              <a:tr h="370840">
                <a:tc>
                  <a:txBody>
                    <a:bodyPr/>
                    <a:lstStyle/>
                    <a:p>
                      <a:pPr algn="ctr" rtl="1">
                        <a:spcAft>
                          <a:spcPts val="0"/>
                        </a:spcAft>
                      </a:pPr>
                      <a:r>
                        <a:rPr lang="ar-SA" sz="1800" b="1" dirty="0">
                          <a:latin typeface="Times New Roman"/>
                          <a:ea typeface="Times New Roman"/>
                        </a:rPr>
                        <a:t>كرة الماء</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70%</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20%</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10%</a:t>
                      </a:r>
                      <a:endParaRPr lang="en-US" sz="18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26208"/>
          </a:xfrm>
        </p:spPr>
        <p:txBody>
          <a:bodyPr/>
          <a:lstStyle/>
          <a:p>
            <a:pPr>
              <a:buNone/>
            </a:pPr>
            <a:endParaRPr lang="ar-EG" dirty="0" smtClean="0"/>
          </a:p>
          <a:p>
            <a:endParaRPr lang="ar-EG" dirty="0" smtClean="0"/>
          </a:p>
          <a:p>
            <a:endParaRPr lang="ar-EG" dirty="0" smtClean="0"/>
          </a:p>
          <a:p>
            <a:endParaRPr lang="ar-EG" dirty="0" smtClean="0"/>
          </a:p>
          <a:p>
            <a:pPr algn="ctr"/>
            <a:r>
              <a:rPr lang="ar-EG" sz="4400" b="1" dirty="0" smtClean="0">
                <a:solidFill>
                  <a:schemeClr val="bg1"/>
                </a:solidFill>
              </a:rPr>
              <a:t>المادة العلمية تحت مسؤلية أستاذ المقرر ودون أدنى مسؤلية علي الكلية أو الجامعة </a:t>
            </a:r>
            <a:endParaRPr lang="ar-EG" sz="44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طرق التدريب</a:t>
            </a:r>
            <a:r>
              <a:rPr lang="en-US" dirty="0" smtClean="0"/>
              <a:t/>
            </a:r>
            <a:br>
              <a:rPr lang="en-US" dirty="0" smtClean="0"/>
            </a:br>
            <a:endParaRPr lang="ar-EG" dirty="0"/>
          </a:p>
        </p:txBody>
      </p:sp>
      <p:sp>
        <p:nvSpPr>
          <p:cNvPr id="3" name="Content Placeholder 2"/>
          <p:cNvSpPr>
            <a:spLocks noGrp="1"/>
          </p:cNvSpPr>
          <p:nvPr>
            <p:ph idx="1"/>
          </p:nvPr>
        </p:nvSpPr>
        <p:spPr>
          <a:xfrm>
            <a:off x="457200" y="1600200"/>
            <a:ext cx="8229600" cy="4572000"/>
          </a:xfrm>
        </p:spPr>
        <p:txBody>
          <a:bodyPr>
            <a:normAutofit fontScale="92500"/>
          </a:bodyPr>
          <a:lstStyle/>
          <a:p>
            <a:pPr>
              <a:buNone/>
            </a:pPr>
            <a:r>
              <a:rPr lang="ar-SA" sz="2600" b="1" u="sng" dirty="0" smtClean="0">
                <a:solidFill>
                  <a:schemeClr val="bg1"/>
                </a:solidFill>
              </a:rPr>
              <a:t>يرى محمد حسن علاوى أن اهم طرق التدريب تتمثل فى : </a:t>
            </a:r>
            <a:endParaRPr lang="en-US" sz="2600" b="1" u="sng" dirty="0" smtClean="0">
              <a:solidFill>
                <a:schemeClr val="bg1"/>
              </a:solidFill>
            </a:endParaRPr>
          </a:p>
          <a:p>
            <a:pPr marL="578358" lvl="0" indent="-514350">
              <a:buFont typeface="+mj-lt"/>
              <a:buAutoNum type="arabicPeriod"/>
            </a:pPr>
            <a:r>
              <a:rPr lang="ar-SA" dirty="0" smtClean="0"/>
              <a:t>التدريب باستخدام الحمل الثابت . </a:t>
            </a:r>
            <a:endParaRPr lang="en-US" dirty="0" smtClean="0"/>
          </a:p>
          <a:p>
            <a:pPr marL="578358" lvl="0" indent="-514350">
              <a:buFont typeface="+mj-lt"/>
              <a:buAutoNum type="arabicPeriod"/>
            </a:pPr>
            <a:r>
              <a:rPr lang="ar-SA" dirty="0" smtClean="0"/>
              <a:t>التدريب باستخدام الحمل المتغير ( المتباين او المتنوع ) </a:t>
            </a:r>
            <a:endParaRPr lang="en-US" dirty="0" smtClean="0"/>
          </a:p>
          <a:p>
            <a:pPr marL="578358" lvl="0" indent="-514350">
              <a:buFont typeface="+mj-lt"/>
              <a:buAutoNum type="arabicPeriod"/>
            </a:pPr>
            <a:r>
              <a:rPr lang="ar-SA" dirty="0" smtClean="0"/>
              <a:t>التدريب باستخدام مركب من الحمل الثابت والمتغير </a:t>
            </a:r>
            <a:endParaRPr lang="en-US" dirty="0" smtClean="0"/>
          </a:p>
          <a:p>
            <a:pPr marL="578358" lvl="0" indent="-514350">
              <a:buFont typeface="+mj-lt"/>
              <a:buAutoNum type="arabicPeriod"/>
            </a:pPr>
            <a:r>
              <a:rPr lang="ar-SA" dirty="0" smtClean="0"/>
              <a:t>التدريب الفترى </a:t>
            </a:r>
            <a:endParaRPr lang="en-US" dirty="0" smtClean="0"/>
          </a:p>
          <a:p>
            <a:pPr marL="578358" lvl="0" indent="-514350">
              <a:buFont typeface="+mj-lt"/>
              <a:buAutoNum type="arabicPeriod"/>
            </a:pPr>
            <a:r>
              <a:rPr lang="ar-SA" dirty="0" smtClean="0"/>
              <a:t>التدريب الدائرى </a:t>
            </a:r>
            <a:endParaRPr lang="en-US" dirty="0" smtClean="0"/>
          </a:p>
          <a:p>
            <a:pPr marL="578358" lvl="0" indent="-514350">
              <a:buFont typeface="+mj-lt"/>
              <a:buAutoNum type="arabicPeriod"/>
            </a:pPr>
            <a:r>
              <a:rPr lang="ar-SA" dirty="0" smtClean="0"/>
              <a:t>التدريب باستخدام المنافسات </a:t>
            </a:r>
            <a:endParaRPr lang="en-US" dirty="0" smtClean="0"/>
          </a:p>
          <a:p>
            <a:endParaRPr lang="ar-E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2800" b="1" dirty="0" smtClean="0"/>
              <a:t>بينما يرى عبدالمقصود ان تقسيم طرق التدريب حسب رأى شولش </a:t>
            </a:r>
            <a:r>
              <a:rPr lang="en-US" sz="2800" b="1" dirty="0" err="1" smtClean="0"/>
              <a:t>scholich</a:t>
            </a:r>
            <a:r>
              <a:rPr lang="ar-SA" sz="2800" b="1" dirty="0" smtClean="0"/>
              <a:t> إلى: </a:t>
            </a:r>
            <a:r>
              <a:rPr lang="en-US" sz="2800" b="1" dirty="0" smtClean="0"/>
              <a:t/>
            </a:r>
            <a:br>
              <a:rPr lang="en-US" sz="2800" b="1" dirty="0" smtClean="0"/>
            </a:br>
            <a:endParaRPr lang="ar-EG" sz="2800" b="1" dirty="0"/>
          </a:p>
        </p:txBody>
      </p:sp>
      <p:sp>
        <p:nvSpPr>
          <p:cNvPr id="3" name="Content Placeholder 2"/>
          <p:cNvSpPr>
            <a:spLocks noGrp="1"/>
          </p:cNvSpPr>
          <p:nvPr>
            <p:ph idx="1"/>
          </p:nvPr>
        </p:nvSpPr>
        <p:spPr/>
        <p:txBody>
          <a:bodyPr/>
          <a:lstStyle/>
          <a:p>
            <a:pPr marL="578358" lvl="0" indent="-514350">
              <a:buFont typeface="+mj-lt"/>
              <a:buAutoNum type="arabicPeriod"/>
            </a:pPr>
            <a:r>
              <a:rPr lang="ar-SA" dirty="0" smtClean="0"/>
              <a:t>طريقة الحمل المستمر </a:t>
            </a:r>
            <a:endParaRPr lang="en-US" dirty="0" smtClean="0"/>
          </a:p>
          <a:p>
            <a:pPr marL="578358" lvl="0" indent="-514350">
              <a:buFont typeface="+mj-lt"/>
              <a:buAutoNum type="arabicPeriod"/>
            </a:pPr>
            <a:r>
              <a:rPr lang="ar-SA" dirty="0" smtClean="0"/>
              <a:t>طريقة الحمل الفترى مرتفع الشدة </a:t>
            </a:r>
            <a:endParaRPr lang="en-US" dirty="0" smtClean="0"/>
          </a:p>
          <a:p>
            <a:pPr marL="578358" lvl="0" indent="-514350">
              <a:buFont typeface="+mj-lt"/>
              <a:buAutoNum type="arabicPeriod"/>
            </a:pPr>
            <a:r>
              <a:rPr lang="ar-SA" dirty="0" smtClean="0"/>
              <a:t>طريقة الحمل التكرارى </a:t>
            </a:r>
            <a:endParaRPr lang="en-US" dirty="0" smtClean="0"/>
          </a:p>
          <a:p>
            <a:pPr marL="578358" lvl="0" indent="-514350">
              <a:buFont typeface="+mj-lt"/>
              <a:buAutoNum type="arabicPeriod"/>
            </a:pPr>
            <a:r>
              <a:rPr lang="ar-SA" dirty="0" smtClean="0"/>
              <a:t>طريقة حمل المنافسات والمراقبة ( المتابعة ) </a:t>
            </a:r>
            <a:endParaRPr lang="en-US" dirty="0" smtClean="0"/>
          </a:p>
          <a:p>
            <a:pPr marL="578358" indent="-514350">
              <a:buFont typeface="+mj-lt"/>
              <a:buAutoNum type="arabicPeriod"/>
            </a:pPr>
            <a:endParaRPr lang="ar-E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686800" cy="6457555"/>
        </p:xfrm>
        <a:graphic>
          <a:graphicData uri="http://schemas.openxmlformats.org/drawingml/2006/table">
            <a:tbl>
              <a:tblPr rtl="1" firstRow="1" bandRow="1">
                <a:tableStyleId>{5C22544A-7EE6-4342-B048-85BDC9FD1C3A}</a:tableStyleId>
              </a:tblPr>
              <a:tblGrid>
                <a:gridCol w="2216728"/>
                <a:gridCol w="2126672"/>
                <a:gridCol w="2320636"/>
                <a:gridCol w="2022764"/>
              </a:tblGrid>
              <a:tr h="1475652">
                <a:tc>
                  <a:txBody>
                    <a:bodyPr/>
                    <a:lstStyle/>
                    <a:p>
                      <a:pPr rtl="1"/>
                      <a:r>
                        <a:rPr kumimoji="0" lang="ar-SA" sz="1800" b="1" kern="1200" dirty="0" smtClean="0">
                          <a:solidFill>
                            <a:schemeClr val="lt1"/>
                          </a:solidFill>
                          <a:latin typeface="+mn-lt"/>
                          <a:ea typeface="+mn-ea"/>
                          <a:cs typeface="+mn-cs"/>
                        </a:rPr>
                        <a:t>طرق التدريب</a:t>
                      </a:r>
                      <a:endParaRPr lang="ar-EG" dirty="0"/>
                    </a:p>
                  </a:txBody>
                  <a:tcPr/>
                </a:tc>
                <a:tc>
                  <a:txBody>
                    <a:bodyPr/>
                    <a:lstStyle/>
                    <a:p>
                      <a:pPr rtl="1"/>
                      <a:r>
                        <a:rPr kumimoji="0" lang="ar-SA" sz="1800" b="1" kern="1200" dirty="0" smtClean="0">
                          <a:solidFill>
                            <a:schemeClr val="lt1"/>
                          </a:solidFill>
                          <a:latin typeface="+mn-lt"/>
                          <a:ea typeface="+mn-ea"/>
                          <a:cs typeface="+mn-cs"/>
                        </a:rPr>
                        <a:t>التدريب فوق المسافة (المستمر)</a:t>
                      </a:r>
                      <a:endParaRPr lang="ar-EG" dirty="0"/>
                    </a:p>
                  </a:txBody>
                  <a:tcPr/>
                </a:tc>
                <a:tc>
                  <a:txBody>
                    <a:bodyPr/>
                    <a:lstStyle/>
                    <a:p>
                      <a:pPr rtl="1"/>
                      <a:r>
                        <a:rPr kumimoji="0" lang="ar-SA" sz="1800" b="1" kern="1200" dirty="0" smtClean="0">
                          <a:solidFill>
                            <a:schemeClr val="lt1"/>
                          </a:solidFill>
                          <a:latin typeface="+mn-lt"/>
                          <a:ea typeface="+mn-ea"/>
                          <a:cs typeface="+mn-cs"/>
                        </a:rPr>
                        <a:t>التدريب الفترى البطئ</a:t>
                      </a:r>
                      <a:endParaRPr kumimoji="0" lang="en-US" sz="1800" b="1" kern="1200" dirty="0" smtClean="0">
                        <a:solidFill>
                          <a:schemeClr val="lt1"/>
                        </a:solidFill>
                        <a:latin typeface="+mn-lt"/>
                        <a:ea typeface="+mn-ea"/>
                        <a:cs typeface="+mn-cs"/>
                      </a:endParaRPr>
                    </a:p>
                    <a:p>
                      <a:r>
                        <a:rPr kumimoji="0" lang="ar-SA" sz="1800" b="1" kern="1200" dirty="0" smtClean="0">
                          <a:solidFill>
                            <a:schemeClr val="lt1"/>
                          </a:solidFill>
                          <a:latin typeface="+mn-lt"/>
                          <a:ea typeface="+mn-ea"/>
                          <a:cs typeface="+mn-cs"/>
                        </a:rPr>
                        <a:t>التدريب الفترى السريع</a:t>
                      </a:r>
                      <a:endParaRPr lang="ar-EG" dirty="0"/>
                    </a:p>
                  </a:txBody>
                  <a:tcPr/>
                </a:tc>
                <a:tc>
                  <a:txBody>
                    <a:bodyPr/>
                    <a:lstStyle/>
                    <a:p>
                      <a:pPr rtl="1"/>
                      <a:r>
                        <a:rPr kumimoji="0" lang="ar-SA" sz="1800" b="1" kern="1200" dirty="0" smtClean="0">
                          <a:solidFill>
                            <a:schemeClr val="lt1"/>
                          </a:solidFill>
                          <a:latin typeface="+mn-lt"/>
                          <a:ea typeface="+mn-ea"/>
                          <a:cs typeface="+mn-cs"/>
                        </a:rPr>
                        <a:t>التدريب التكرارى </a:t>
                      </a:r>
                      <a:endParaRPr kumimoji="0" lang="en-US" sz="1800" b="1" kern="1200" dirty="0" smtClean="0">
                        <a:solidFill>
                          <a:schemeClr val="lt1"/>
                        </a:solidFill>
                        <a:latin typeface="+mn-lt"/>
                        <a:ea typeface="+mn-ea"/>
                        <a:cs typeface="+mn-cs"/>
                      </a:endParaRPr>
                    </a:p>
                    <a:p>
                      <a:r>
                        <a:rPr kumimoji="0" lang="ar-SA" sz="1800" b="1" kern="1200" dirty="0" smtClean="0">
                          <a:solidFill>
                            <a:schemeClr val="lt1"/>
                          </a:solidFill>
                          <a:latin typeface="+mn-lt"/>
                          <a:ea typeface="+mn-ea"/>
                          <a:cs typeface="+mn-cs"/>
                        </a:rPr>
                        <a:t>تدريب السرعات</a:t>
                      </a:r>
                      <a:endParaRPr lang="ar-EG" dirty="0"/>
                    </a:p>
                  </a:txBody>
                  <a:tcPr/>
                </a:tc>
              </a:tr>
              <a:tr h="460354">
                <a:tc>
                  <a:txBody>
                    <a:bodyPr/>
                    <a:lstStyle/>
                    <a:p>
                      <a:pPr rtl="1"/>
                      <a:r>
                        <a:rPr kumimoji="0" lang="ar-SA" sz="2000" b="1" kern="1200" dirty="0" smtClean="0">
                          <a:solidFill>
                            <a:schemeClr val="dk1"/>
                          </a:solidFill>
                          <a:latin typeface="+mn-lt"/>
                          <a:ea typeface="+mn-ea"/>
                          <a:cs typeface="+mn-cs"/>
                        </a:rPr>
                        <a:t>الصفات البدنية</a:t>
                      </a:r>
                      <a:endParaRPr lang="ar-EG" sz="2000" dirty="0"/>
                    </a:p>
                  </a:txBody>
                  <a:tcPr/>
                </a:tc>
                <a:tc>
                  <a:txBody>
                    <a:bodyPr/>
                    <a:lstStyle/>
                    <a:p>
                      <a:pPr algn="justLow" rtl="1">
                        <a:spcAft>
                          <a:spcPts val="0"/>
                        </a:spcAft>
                      </a:pPr>
                      <a:r>
                        <a:rPr lang="ar-SA" sz="1800" b="1" dirty="0">
                          <a:latin typeface="Times New Roman"/>
                          <a:ea typeface="SimSun"/>
                          <a:cs typeface="Simplified Arabic"/>
                        </a:rPr>
                        <a:t>التحمل العام</a:t>
                      </a:r>
                      <a:endParaRPr lang="en-US" sz="2000" dirty="0">
                        <a:latin typeface="Times New Roman"/>
                        <a:ea typeface="Times New Roman"/>
                      </a:endParaRPr>
                    </a:p>
                  </a:txBody>
                  <a:tcPr marL="68580" marR="68580" marT="0" marB="0"/>
                </a:tc>
                <a:tc>
                  <a:txBody>
                    <a:bodyPr/>
                    <a:lstStyle/>
                    <a:p>
                      <a:pPr algn="justLow" rtl="1">
                        <a:spcAft>
                          <a:spcPts val="0"/>
                        </a:spcAft>
                        <a:tabLst>
                          <a:tab pos="930910" algn="l"/>
                        </a:tabLst>
                      </a:pPr>
                      <a:r>
                        <a:rPr lang="ar-SA" sz="1800" b="1">
                          <a:latin typeface="Times New Roman"/>
                          <a:ea typeface="SimSun"/>
                          <a:cs typeface="Simplified Arabic"/>
                        </a:rPr>
                        <a:t>تحمل السرعة</a:t>
                      </a:r>
                      <a:endParaRPr lang="en-US" sz="2000">
                        <a:latin typeface="Times New Roman"/>
                        <a:ea typeface="Times New Roman"/>
                      </a:endParaRPr>
                    </a:p>
                  </a:txBody>
                  <a:tcPr marL="68580" marR="68580" marT="0" marB="0"/>
                </a:tc>
                <a:tc>
                  <a:txBody>
                    <a:bodyPr/>
                    <a:lstStyle/>
                    <a:p>
                      <a:pPr algn="justLow" rtl="1">
                        <a:spcAft>
                          <a:spcPts val="0"/>
                        </a:spcAft>
                        <a:tabLst>
                          <a:tab pos="930910" algn="l"/>
                        </a:tabLst>
                      </a:pPr>
                      <a:r>
                        <a:rPr lang="ar-SA" sz="1800" b="1" dirty="0">
                          <a:latin typeface="Times New Roman"/>
                          <a:ea typeface="SimSun"/>
                          <a:cs typeface="Simplified Arabic"/>
                        </a:rPr>
                        <a:t>سرعة</a:t>
                      </a:r>
                      <a:endParaRPr lang="en-US" sz="2000" dirty="0">
                        <a:latin typeface="Times New Roman"/>
                        <a:ea typeface="Times New Roman"/>
                      </a:endParaRPr>
                    </a:p>
                  </a:txBody>
                  <a:tcPr marL="68580" marR="68580" marT="0" marB="0"/>
                </a:tc>
              </a:tr>
              <a:tr h="794582">
                <a:tc>
                  <a:txBody>
                    <a:bodyPr/>
                    <a:lstStyle/>
                    <a:p>
                      <a:pPr rtl="1"/>
                      <a:r>
                        <a:rPr kumimoji="0" lang="ar-SA" sz="2000" b="1" kern="1200" dirty="0" smtClean="0">
                          <a:solidFill>
                            <a:schemeClr val="dk1"/>
                          </a:solidFill>
                          <a:latin typeface="+mn-lt"/>
                          <a:ea typeface="+mn-ea"/>
                          <a:cs typeface="+mn-cs"/>
                        </a:rPr>
                        <a:t>نظم إنتاج الطاقة</a:t>
                      </a:r>
                      <a:endParaRPr lang="ar-EG" sz="2000" dirty="0"/>
                    </a:p>
                  </a:txBody>
                  <a:tcPr/>
                </a:tc>
                <a:tc>
                  <a:txBody>
                    <a:bodyPr/>
                    <a:lstStyle/>
                    <a:p>
                      <a:pPr marL="0" algn="justLow" rtl="1" eaLnBrk="1" latinLnBrk="0" hangingPunct="1">
                        <a:spcAft>
                          <a:spcPts val="0"/>
                        </a:spcAft>
                      </a:pPr>
                      <a:r>
                        <a:rPr kumimoji="0" lang="ar-SA" sz="1800" b="1" kern="1200" dirty="0" smtClean="0">
                          <a:solidFill>
                            <a:schemeClr val="dk1"/>
                          </a:solidFill>
                          <a:latin typeface="Times New Roman"/>
                          <a:ea typeface="SimSun"/>
                          <a:cs typeface="Simplified Arabic"/>
                        </a:rPr>
                        <a:t> هوائى مع قليل من اللاهوائى خلال الوثبات</a:t>
                      </a:r>
                      <a:endParaRPr kumimoji="0" lang="ar-EG" sz="1800" b="1" kern="1200" dirty="0">
                        <a:solidFill>
                          <a:schemeClr val="dk1"/>
                        </a:solidFill>
                        <a:latin typeface="Times New Roman"/>
                        <a:ea typeface="SimSun"/>
                        <a:cs typeface="Simplified Arabic"/>
                      </a:endParaRPr>
                    </a:p>
                  </a:txBody>
                  <a:tcPr/>
                </a:tc>
                <a:tc>
                  <a:txBody>
                    <a:bodyPr/>
                    <a:lstStyle/>
                    <a:p>
                      <a:pPr rtl="1"/>
                      <a:r>
                        <a:rPr kumimoji="0" lang="ar-SA" sz="1800" b="1" kern="1200" dirty="0" smtClean="0">
                          <a:solidFill>
                            <a:schemeClr val="dk1"/>
                          </a:solidFill>
                          <a:latin typeface="Times New Roman"/>
                          <a:ea typeface="SimSun"/>
                          <a:cs typeface="Simplified Arabic"/>
                        </a:rPr>
                        <a:t>هوائى 60% لا هوائى 40% </a:t>
                      </a:r>
                      <a:endParaRPr kumimoji="0" lang="en-US" sz="1800" b="1" kern="1200" dirty="0" smtClean="0">
                        <a:solidFill>
                          <a:schemeClr val="dk1"/>
                        </a:solidFill>
                        <a:latin typeface="Times New Roman"/>
                        <a:ea typeface="SimSun"/>
                        <a:cs typeface="Simplified Arabic"/>
                      </a:endParaRPr>
                    </a:p>
                    <a:p>
                      <a:r>
                        <a:rPr kumimoji="0" lang="ar-SA" sz="1800" b="1" kern="1200" dirty="0" smtClean="0">
                          <a:solidFill>
                            <a:schemeClr val="dk1"/>
                          </a:solidFill>
                          <a:latin typeface="Times New Roman"/>
                          <a:ea typeface="SimSun"/>
                          <a:cs typeface="Simplified Arabic"/>
                        </a:rPr>
                        <a:t>هوائى 40% لا هوائى60%</a:t>
                      </a:r>
                      <a:endParaRPr kumimoji="0" lang="ar-EG" sz="1800" b="1" kern="1200" dirty="0" smtClean="0">
                        <a:solidFill>
                          <a:schemeClr val="dk1"/>
                        </a:solidFill>
                        <a:latin typeface="Times New Roman"/>
                        <a:ea typeface="SimSun"/>
                        <a:cs typeface="Simplified Arabic"/>
                      </a:endParaRPr>
                    </a:p>
                  </a:txBody>
                  <a:tcPr/>
                </a:tc>
                <a:tc>
                  <a:txBody>
                    <a:bodyPr/>
                    <a:lstStyle/>
                    <a:p>
                      <a:pPr rtl="1"/>
                      <a:r>
                        <a:rPr kumimoji="0" lang="ar-SA" sz="1800" b="1" kern="1200" dirty="0" smtClean="0">
                          <a:solidFill>
                            <a:schemeClr val="dk1"/>
                          </a:solidFill>
                          <a:latin typeface="Times New Roman"/>
                          <a:ea typeface="SimSun"/>
                          <a:cs typeface="Simplified Arabic"/>
                        </a:rPr>
                        <a:t>لا هوائى </a:t>
                      </a:r>
                      <a:endParaRPr kumimoji="0" lang="en-US" sz="1800" b="1" kern="1200" dirty="0" smtClean="0">
                        <a:solidFill>
                          <a:schemeClr val="dk1"/>
                        </a:solidFill>
                        <a:latin typeface="Times New Roman"/>
                        <a:ea typeface="SimSun"/>
                        <a:cs typeface="Simplified Arabic"/>
                      </a:endParaRPr>
                    </a:p>
                    <a:p>
                      <a:r>
                        <a:rPr kumimoji="0" lang="ar-SA" sz="1800" b="1" kern="1200" dirty="0" smtClean="0">
                          <a:solidFill>
                            <a:schemeClr val="dk1"/>
                          </a:solidFill>
                          <a:latin typeface="Times New Roman"/>
                          <a:ea typeface="SimSun"/>
                          <a:cs typeface="Simplified Arabic"/>
                        </a:rPr>
                        <a:t>لا هوائى</a:t>
                      </a:r>
                      <a:endParaRPr kumimoji="0" lang="ar-EG" sz="1800" b="1" kern="1200" dirty="0" smtClean="0">
                        <a:solidFill>
                          <a:schemeClr val="dk1"/>
                        </a:solidFill>
                        <a:latin typeface="Times New Roman"/>
                        <a:ea typeface="SimSun"/>
                        <a:cs typeface="Simplified Arabic"/>
                      </a:endParaRPr>
                    </a:p>
                  </a:txBody>
                  <a:tcPr/>
                </a:tc>
              </a:tr>
              <a:tr h="1475652">
                <a:tc>
                  <a:txBody>
                    <a:bodyPr/>
                    <a:lstStyle/>
                    <a:p>
                      <a:pPr rtl="1"/>
                      <a:r>
                        <a:rPr kumimoji="0" lang="ar-SA" sz="2000" b="1" kern="1200" dirty="0" smtClean="0">
                          <a:solidFill>
                            <a:schemeClr val="dk1"/>
                          </a:solidFill>
                          <a:latin typeface="+mn-lt"/>
                          <a:ea typeface="+mn-ea"/>
                          <a:cs typeface="+mn-cs"/>
                        </a:rPr>
                        <a:t>معدلات النبض ن/ق</a:t>
                      </a:r>
                      <a:endParaRPr lang="ar-EG" sz="2000" dirty="0"/>
                    </a:p>
                  </a:txBody>
                  <a:tcPr/>
                </a:tc>
                <a:tc>
                  <a:txBody>
                    <a:bodyPr/>
                    <a:lstStyle/>
                    <a:p>
                      <a:pPr rtl="1"/>
                      <a:r>
                        <a:rPr kumimoji="0" lang="ar-SA" sz="1800" b="1" kern="1200" dirty="0" smtClean="0">
                          <a:solidFill>
                            <a:schemeClr val="dk1"/>
                          </a:solidFill>
                          <a:latin typeface="Times New Roman"/>
                          <a:ea typeface="SimSun"/>
                          <a:cs typeface="Simplified Arabic"/>
                        </a:rPr>
                        <a:t>140-160</a:t>
                      </a:r>
                      <a:endParaRPr kumimoji="0" lang="en-US" sz="1800" b="1" kern="1200" dirty="0" smtClean="0">
                        <a:solidFill>
                          <a:schemeClr val="dk1"/>
                        </a:solidFill>
                        <a:latin typeface="Times New Roman"/>
                        <a:ea typeface="SimSun"/>
                        <a:cs typeface="Simplified Arabic"/>
                      </a:endParaRPr>
                    </a:p>
                    <a:p>
                      <a:r>
                        <a:rPr kumimoji="0" lang="ar-SA" sz="1800" b="1" kern="1200" dirty="0" smtClean="0">
                          <a:solidFill>
                            <a:schemeClr val="dk1"/>
                          </a:solidFill>
                          <a:latin typeface="Times New Roman"/>
                          <a:ea typeface="SimSun"/>
                          <a:cs typeface="Simplified Arabic"/>
                        </a:rPr>
                        <a:t>180 فى نهاية الوثية</a:t>
                      </a:r>
                      <a:endParaRPr kumimoji="0" lang="ar-EG" sz="1800" b="1" kern="1200" dirty="0" smtClean="0">
                        <a:solidFill>
                          <a:schemeClr val="dk1"/>
                        </a:solidFill>
                        <a:latin typeface="Times New Roman"/>
                        <a:ea typeface="SimSun"/>
                        <a:cs typeface="Simplified Arabic"/>
                      </a:endParaRPr>
                    </a:p>
                  </a:txBody>
                  <a:tcPr/>
                </a:tc>
                <a:tc>
                  <a:txBody>
                    <a:bodyPr/>
                    <a:lstStyle/>
                    <a:p>
                      <a:pPr rtl="1"/>
                      <a:r>
                        <a:rPr kumimoji="0" lang="ar-SA" sz="1800" b="1" kern="1200" dirty="0" smtClean="0">
                          <a:solidFill>
                            <a:schemeClr val="dk1"/>
                          </a:solidFill>
                          <a:latin typeface="Times New Roman"/>
                          <a:ea typeface="SimSun"/>
                          <a:cs typeface="Simplified Arabic"/>
                        </a:rPr>
                        <a:t>180 فى نهاية العمل</a:t>
                      </a:r>
                      <a:endParaRPr kumimoji="0" lang="en-US" sz="1800" b="1" kern="1200" dirty="0" smtClean="0">
                        <a:solidFill>
                          <a:schemeClr val="dk1"/>
                        </a:solidFill>
                        <a:latin typeface="Times New Roman"/>
                        <a:ea typeface="SimSun"/>
                        <a:cs typeface="Simplified Arabic"/>
                      </a:endParaRPr>
                    </a:p>
                    <a:p>
                      <a:pPr rtl="1"/>
                      <a:r>
                        <a:rPr kumimoji="0" lang="ar-SA" sz="1800" b="1" kern="1200" dirty="0" smtClean="0">
                          <a:solidFill>
                            <a:schemeClr val="dk1"/>
                          </a:solidFill>
                          <a:latin typeface="Times New Roman"/>
                          <a:ea typeface="SimSun"/>
                          <a:cs typeface="Simplified Arabic"/>
                        </a:rPr>
                        <a:t>120 فى نهاية الراحة </a:t>
                      </a:r>
                      <a:endParaRPr kumimoji="0" lang="en-US" sz="1800" b="1" kern="1200" dirty="0" smtClean="0">
                        <a:solidFill>
                          <a:schemeClr val="dk1"/>
                        </a:solidFill>
                        <a:latin typeface="Times New Roman"/>
                        <a:ea typeface="SimSun"/>
                        <a:cs typeface="Simplified Arabic"/>
                      </a:endParaRPr>
                    </a:p>
                    <a:p>
                      <a:pPr rtl="1"/>
                      <a:r>
                        <a:rPr kumimoji="0" lang="ar-SA" sz="1800" b="1" kern="1200" dirty="0" smtClean="0">
                          <a:solidFill>
                            <a:schemeClr val="dk1"/>
                          </a:solidFill>
                          <a:latin typeface="Times New Roman"/>
                          <a:ea typeface="SimSun"/>
                          <a:cs typeface="Simplified Arabic"/>
                        </a:rPr>
                        <a:t>180فى نهاية العمل </a:t>
                      </a:r>
                      <a:endParaRPr kumimoji="0" lang="en-US" sz="1800" b="1" kern="1200" dirty="0" smtClean="0">
                        <a:solidFill>
                          <a:schemeClr val="dk1"/>
                        </a:solidFill>
                        <a:latin typeface="Times New Roman"/>
                        <a:ea typeface="SimSun"/>
                        <a:cs typeface="Simplified Arabic"/>
                      </a:endParaRPr>
                    </a:p>
                    <a:p>
                      <a:r>
                        <a:rPr kumimoji="0" lang="ar-SA" sz="1800" b="1" kern="1200" dirty="0" smtClean="0">
                          <a:solidFill>
                            <a:schemeClr val="dk1"/>
                          </a:solidFill>
                          <a:latin typeface="Times New Roman"/>
                          <a:ea typeface="SimSun"/>
                          <a:cs typeface="Simplified Arabic"/>
                        </a:rPr>
                        <a:t>140 فى نهاية الراحة</a:t>
                      </a:r>
                      <a:endParaRPr kumimoji="0" lang="ar-EG" sz="1800" b="1" kern="1200" dirty="0" smtClean="0">
                        <a:solidFill>
                          <a:schemeClr val="dk1"/>
                        </a:solidFill>
                        <a:latin typeface="Times New Roman"/>
                        <a:ea typeface="SimSun"/>
                        <a:cs typeface="Simplified Arabic"/>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800" b="1" kern="1200" dirty="0" smtClean="0">
                          <a:solidFill>
                            <a:schemeClr val="dk1"/>
                          </a:solidFill>
                          <a:latin typeface="Times New Roman"/>
                          <a:ea typeface="SimSun"/>
                          <a:cs typeface="Simplified Arabic"/>
                        </a:rPr>
                        <a:t>غير محسوب فى نهاية العمل 90 فى نهاية الراحة </a:t>
                      </a:r>
                      <a:endParaRPr kumimoji="0" lang="en-US" sz="1800" b="1" kern="1200" dirty="0" smtClean="0">
                        <a:solidFill>
                          <a:schemeClr val="dk1"/>
                        </a:solidFill>
                        <a:latin typeface="Times New Roman"/>
                        <a:ea typeface="SimSun"/>
                        <a:cs typeface="Simplified Arabic"/>
                      </a:endParaRPr>
                    </a:p>
                    <a:p>
                      <a:pPr rtl="1"/>
                      <a:endParaRPr kumimoji="0" lang="ar-EG" sz="1800" b="1" kern="1200" dirty="0" smtClean="0">
                        <a:solidFill>
                          <a:schemeClr val="dk1"/>
                        </a:solidFill>
                        <a:latin typeface="Times New Roman"/>
                        <a:ea typeface="SimSun"/>
                        <a:cs typeface="Simplified Arabic"/>
                      </a:endParaRPr>
                    </a:p>
                  </a:txBody>
                  <a:tcPr/>
                </a:tc>
              </a:tr>
              <a:tr h="794582">
                <a:tc>
                  <a:txBody>
                    <a:bodyPr/>
                    <a:lstStyle/>
                    <a:p>
                      <a:pPr rtl="1"/>
                      <a:r>
                        <a:rPr kumimoji="0" lang="ar-SA" sz="2400" b="1" kern="1200" dirty="0" smtClean="0">
                          <a:solidFill>
                            <a:schemeClr val="dk1"/>
                          </a:solidFill>
                          <a:latin typeface="+mn-lt"/>
                          <a:ea typeface="+mn-ea"/>
                          <a:cs typeface="+mn-cs"/>
                        </a:rPr>
                        <a:t>المسافات التقريبية</a:t>
                      </a:r>
                      <a:endParaRPr lang="ar-EG" sz="2400" dirty="0"/>
                    </a:p>
                  </a:txBody>
                  <a:tcPr/>
                </a:tc>
                <a:tc>
                  <a:txBody>
                    <a:bodyPr/>
                    <a:lstStyle/>
                    <a:p>
                      <a:pPr rtl="1"/>
                      <a:r>
                        <a:rPr kumimoji="0" lang="ar-SA" sz="1800" b="1" kern="1200" dirty="0" smtClean="0">
                          <a:solidFill>
                            <a:schemeClr val="dk1"/>
                          </a:solidFill>
                          <a:latin typeface="Times New Roman"/>
                          <a:ea typeface="SimSun"/>
                          <a:cs typeface="Simplified Arabic"/>
                        </a:rPr>
                        <a:t>مسافات طويلة من 400 -3000 م ا</a:t>
                      </a:r>
                      <a:r>
                        <a:rPr kumimoji="0" lang="ar-EG" sz="1800" b="1" kern="1200" dirty="0" smtClean="0">
                          <a:solidFill>
                            <a:schemeClr val="dk1"/>
                          </a:solidFill>
                          <a:latin typeface="Times New Roman"/>
                          <a:ea typeface="SimSun"/>
                          <a:cs typeface="Simplified Arabic"/>
                        </a:rPr>
                        <a:t>و</a:t>
                      </a:r>
                      <a:r>
                        <a:rPr kumimoji="0" lang="ar-EG" sz="1800" b="1" kern="1200" baseline="0" dirty="0" smtClean="0">
                          <a:solidFill>
                            <a:schemeClr val="dk1"/>
                          </a:solidFill>
                          <a:latin typeface="Times New Roman"/>
                          <a:ea typeface="SimSun"/>
                          <a:cs typeface="Simplified Arabic"/>
                        </a:rPr>
                        <a:t> أكثر</a:t>
                      </a:r>
                      <a:endParaRPr kumimoji="0" lang="ar-EG" sz="1800" b="1" kern="1200" dirty="0" smtClean="0">
                        <a:solidFill>
                          <a:schemeClr val="dk1"/>
                        </a:solidFill>
                        <a:latin typeface="Times New Roman"/>
                        <a:ea typeface="SimSun"/>
                        <a:cs typeface="Simplified Arabic"/>
                      </a:endParaRPr>
                    </a:p>
                  </a:txBody>
                  <a:tcPr/>
                </a:tc>
                <a:tc>
                  <a:txBody>
                    <a:bodyPr/>
                    <a:lstStyle/>
                    <a:p>
                      <a:pPr rtl="1"/>
                      <a:r>
                        <a:rPr kumimoji="0" lang="ar-SA" sz="1800" b="1" kern="1200" dirty="0" smtClean="0">
                          <a:solidFill>
                            <a:schemeClr val="dk1"/>
                          </a:solidFill>
                          <a:latin typeface="Times New Roman"/>
                          <a:ea typeface="SimSun"/>
                          <a:cs typeface="Simplified Arabic"/>
                        </a:rPr>
                        <a:t>مسافات من 50-200م</a:t>
                      </a:r>
                      <a:endParaRPr kumimoji="0" lang="ar-EG" sz="1800" b="1" kern="1200" dirty="0" smtClean="0">
                        <a:solidFill>
                          <a:schemeClr val="dk1"/>
                        </a:solidFill>
                        <a:latin typeface="Times New Roman"/>
                        <a:ea typeface="SimSun"/>
                        <a:cs typeface="Simplified Arabic"/>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800" b="1" kern="1200" dirty="0" smtClean="0">
                          <a:solidFill>
                            <a:schemeClr val="dk1"/>
                          </a:solidFill>
                          <a:latin typeface="Times New Roman"/>
                          <a:ea typeface="SimSun"/>
                          <a:cs typeface="Simplified Arabic"/>
                        </a:rPr>
                        <a:t>سافات من 15-100م </a:t>
                      </a:r>
                      <a:endParaRPr kumimoji="0" lang="en-US" sz="1800" b="1" kern="1200" dirty="0" smtClean="0">
                        <a:solidFill>
                          <a:schemeClr val="dk1"/>
                        </a:solidFill>
                        <a:latin typeface="Times New Roman"/>
                        <a:ea typeface="SimSun"/>
                        <a:cs typeface="Simplified Arabic"/>
                      </a:endParaRPr>
                    </a:p>
                    <a:p>
                      <a:pPr rtl="1"/>
                      <a:endParaRPr lang="ar-EG" sz="1800" dirty="0"/>
                    </a:p>
                  </a:txBody>
                  <a:tcPr/>
                </a:tc>
              </a:tr>
              <a:tr h="794582">
                <a:tc>
                  <a:txBody>
                    <a:bodyPr/>
                    <a:lstStyle/>
                    <a:p>
                      <a:pPr rtl="1"/>
                      <a:r>
                        <a:rPr kumimoji="0" lang="ar-SA" sz="2400" b="1" kern="1200" dirty="0" smtClean="0">
                          <a:solidFill>
                            <a:schemeClr val="dk1"/>
                          </a:solidFill>
                          <a:latin typeface="+mn-lt"/>
                          <a:ea typeface="+mn-ea"/>
                          <a:cs typeface="+mn-cs"/>
                        </a:rPr>
                        <a:t>الازمنة التقريبية</a:t>
                      </a:r>
                      <a:endParaRPr lang="ar-EG" sz="2400" dirty="0"/>
                    </a:p>
                  </a:txBody>
                  <a:tcPr/>
                </a:tc>
                <a:tc>
                  <a:txBody>
                    <a:bodyPr/>
                    <a:lstStyle/>
                    <a:p>
                      <a:pPr marL="0" algn="r" rtl="1" eaLnBrk="1" latinLnBrk="0" hangingPunct="1"/>
                      <a:r>
                        <a:rPr kumimoji="0" lang="ar-SA" sz="1800" b="1" kern="1200" dirty="0" smtClean="0">
                          <a:solidFill>
                            <a:schemeClr val="dk1"/>
                          </a:solidFill>
                          <a:latin typeface="Times New Roman"/>
                          <a:ea typeface="SimSun"/>
                          <a:cs typeface="Simplified Arabic"/>
                        </a:rPr>
                        <a:t>من 30 ق الى 3 ساعة او اكثر فى بعض الاحيان</a:t>
                      </a:r>
                      <a:endParaRPr kumimoji="0" lang="ar-EG" sz="1800" b="1" kern="1200" dirty="0" smtClean="0">
                        <a:solidFill>
                          <a:schemeClr val="dk1"/>
                        </a:solidFill>
                        <a:latin typeface="Times New Roman"/>
                        <a:ea typeface="SimSun"/>
                        <a:cs typeface="Simplified Arabic"/>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800" b="1" kern="1200" dirty="0" smtClean="0">
                          <a:solidFill>
                            <a:schemeClr val="dk1"/>
                          </a:solidFill>
                          <a:latin typeface="Times New Roman"/>
                          <a:ea typeface="SimSun"/>
                          <a:cs typeface="Simplified Arabic"/>
                        </a:rPr>
                        <a:t>6-30ث</a:t>
                      </a:r>
                      <a:endParaRPr kumimoji="0" lang="en-US" sz="1800" b="1" kern="1200" dirty="0" smtClean="0">
                        <a:solidFill>
                          <a:schemeClr val="dk1"/>
                        </a:solidFill>
                        <a:latin typeface="Times New Roman"/>
                        <a:ea typeface="SimSun"/>
                        <a:cs typeface="Simplified Arabic"/>
                      </a:endParaRPr>
                    </a:p>
                    <a:p>
                      <a:pPr rtl="1"/>
                      <a:endParaRPr lang="ar-EG" sz="1800" dirty="0"/>
                    </a:p>
                  </a:txBody>
                  <a:tcPr/>
                </a:tc>
                <a:tc>
                  <a:txBody>
                    <a:bodyPr/>
                    <a:lstStyle/>
                    <a:p>
                      <a:pPr rtl="1"/>
                      <a:r>
                        <a:rPr kumimoji="0" lang="ar-SA" sz="1800" b="1" kern="1200" dirty="0" smtClean="0">
                          <a:solidFill>
                            <a:schemeClr val="dk1"/>
                          </a:solidFill>
                          <a:latin typeface="Times New Roman"/>
                          <a:ea typeface="SimSun"/>
                          <a:cs typeface="Simplified Arabic"/>
                        </a:rPr>
                        <a:t>6ثوان – 1ق </a:t>
                      </a:r>
                      <a:endParaRPr kumimoji="0" lang="en-US" sz="1800" b="1" kern="1200" dirty="0" smtClean="0">
                        <a:solidFill>
                          <a:schemeClr val="dk1"/>
                        </a:solidFill>
                        <a:latin typeface="Times New Roman"/>
                        <a:ea typeface="SimSun"/>
                        <a:cs typeface="Simplified Arabic"/>
                      </a:endParaRPr>
                    </a:p>
                    <a:p>
                      <a:r>
                        <a:rPr kumimoji="0" lang="ar-SA" sz="1800" b="1" kern="1200" dirty="0" smtClean="0">
                          <a:solidFill>
                            <a:schemeClr val="dk1"/>
                          </a:solidFill>
                          <a:latin typeface="Times New Roman"/>
                          <a:ea typeface="SimSun"/>
                          <a:cs typeface="Simplified Arabic"/>
                        </a:rPr>
                        <a:t>20 ثانية -1ق</a:t>
                      </a:r>
                      <a:endParaRPr kumimoji="0" lang="ar-EG" sz="1800" b="1" kern="1200" dirty="0" smtClean="0">
                        <a:solidFill>
                          <a:schemeClr val="dk1"/>
                        </a:solidFill>
                        <a:latin typeface="Times New Roman"/>
                        <a:ea typeface="SimSun"/>
                        <a:cs typeface="Simplified Arabic"/>
                      </a:endParaRPr>
                    </a:p>
                  </a:txBody>
                  <a:tcPr/>
                </a:tc>
              </a:tr>
              <a:tr h="605395">
                <a:tc>
                  <a:txBody>
                    <a:bodyPr/>
                    <a:lstStyle/>
                    <a:p>
                      <a:pPr rtl="1"/>
                      <a:r>
                        <a:rPr kumimoji="0" lang="ar-SA" sz="2400" b="1" kern="1200" dirty="0" smtClean="0">
                          <a:solidFill>
                            <a:schemeClr val="dk1"/>
                          </a:solidFill>
                          <a:latin typeface="+mn-lt"/>
                          <a:ea typeface="+mn-ea"/>
                          <a:cs typeface="+mn-cs"/>
                        </a:rPr>
                        <a:t>عدد التكرارات</a:t>
                      </a:r>
                      <a:endParaRPr lang="ar-EG" sz="2400" dirty="0"/>
                    </a:p>
                  </a:txBody>
                  <a:tcPr/>
                </a:tc>
                <a:tc>
                  <a:txBody>
                    <a:bodyPr/>
                    <a:lstStyle/>
                    <a:p>
                      <a:pPr algn="justLow" rtl="1">
                        <a:spcAft>
                          <a:spcPts val="0"/>
                        </a:spcAft>
                      </a:pPr>
                      <a:r>
                        <a:rPr lang="ar-SA" sz="1600" b="1">
                          <a:latin typeface="Times New Roman"/>
                          <a:ea typeface="SimSun"/>
                          <a:cs typeface="Simplified Arabic"/>
                        </a:rPr>
                        <a:t>1-6</a:t>
                      </a:r>
                      <a:endParaRPr lang="en-US" sz="1800">
                        <a:latin typeface="Times New Roman"/>
                        <a:ea typeface="Times New Roman"/>
                      </a:endParaRPr>
                    </a:p>
                  </a:txBody>
                  <a:tcPr marL="68580" marR="68580" marT="0" marB="0"/>
                </a:tc>
                <a:tc>
                  <a:txBody>
                    <a:bodyPr/>
                    <a:lstStyle/>
                    <a:p>
                      <a:pPr algn="justLow" rtl="1">
                        <a:spcAft>
                          <a:spcPts val="0"/>
                        </a:spcAft>
                        <a:tabLst>
                          <a:tab pos="930910" algn="l"/>
                        </a:tabLst>
                      </a:pPr>
                      <a:r>
                        <a:rPr lang="ar-SA" sz="1600" b="1">
                          <a:latin typeface="Times New Roman"/>
                          <a:ea typeface="SimSun"/>
                          <a:cs typeface="Simplified Arabic"/>
                        </a:rPr>
                        <a:t>5-12 للمجموعة </a:t>
                      </a:r>
                      <a:endParaRPr lang="en-US" sz="1800">
                        <a:latin typeface="Times New Roman"/>
                        <a:ea typeface="Times New Roman"/>
                      </a:endParaRPr>
                    </a:p>
                    <a:p>
                      <a:pPr algn="justLow" rtl="1">
                        <a:spcAft>
                          <a:spcPts val="0"/>
                        </a:spcAft>
                      </a:pPr>
                      <a:r>
                        <a:rPr lang="ar-SA" sz="1600" b="1">
                          <a:latin typeface="Times New Roman"/>
                          <a:ea typeface="SimSun"/>
                          <a:cs typeface="Simplified Arabic"/>
                        </a:rPr>
                        <a:t>5-12 للمجموعة</a:t>
                      </a:r>
                      <a:endParaRPr lang="en-US" sz="1800">
                        <a:latin typeface="Times New Roman"/>
                        <a:ea typeface="Times New Roman"/>
                      </a:endParaRPr>
                    </a:p>
                  </a:txBody>
                  <a:tcPr marL="68580" marR="68580" marT="0" marB="0"/>
                </a:tc>
                <a:tc>
                  <a:txBody>
                    <a:bodyPr/>
                    <a:lstStyle/>
                    <a:p>
                      <a:pPr algn="justLow" rtl="1">
                        <a:spcAft>
                          <a:spcPts val="0"/>
                        </a:spcAft>
                        <a:tabLst>
                          <a:tab pos="930910" algn="l"/>
                        </a:tabLst>
                      </a:pPr>
                      <a:r>
                        <a:rPr lang="ar-SA" sz="1600" b="1" dirty="0">
                          <a:latin typeface="Times New Roman"/>
                          <a:ea typeface="SimSun"/>
                          <a:cs typeface="Simplified Arabic"/>
                        </a:rPr>
                        <a:t>3-6</a:t>
                      </a:r>
                      <a:endParaRPr lang="en-US" sz="1800" dirty="0">
                        <a:latin typeface="Times New Roman"/>
                        <a:ea typeface="Times New Roman"/>
                      </a:endParaRPr>
                    </a:p>
                    <a:p>
                      <a:pPr algn="justLow" rtl="1">
                        <a:spcAft>
                          <a:spcPts val="0"/>
                        </a:spcAft>
                      </a:pPr>
                      <a:r>
                        <a:rPr lang="ar-SA" sz="1600" b="1" dirty="0">
                          <a:latin typeface="Times New Roman"/>
                          <a:ea typeface="SimSun"/>
                          <a:cs typeface="Simplified Arabic"/>
                        </a:rPr>
                        <a:t>2-4</a:t>
                      </a:r>
                      <a:endParaRPr lang="en-US" sz="18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Autofit/>
          </a:bodyPr>
          <a:lstStyle/>
          <a:p>
            <a:pPr algn="r"/>
            <a:r>
              <a:rPr lang="ar-EG" sz="2800" b="1" dirty="0" smtClean="0"/>
              <a:t>التعليق علي</a:t>
            </a:r>
            <a:r>
              <a:rPr lang="en-US" sz="2800" b="1" dirty="0" smtClean="0"/>
              <a:t> </a:t>
            </a:r>
            <a:r>
              <a:rPr lang="ar-EG" sz="2800" b="1" dirty="0" smtClean="0"/>
              <a:t>الجدول : </a:t>
            </a:r>
            <a:r>
              <a:rPr lang="en-US" sz="2800" b="1" dirty="0" smtClean="0"/>
              <a:t/>
            </a:r>
            <a:br>
              <a:rPr lang="en-US" sz="2800" b="1" dirty="0" smtClean="0"/>
            </a:br>
            <a:endParaRPr lang="ar-EG" sz="2800" b="1" dirty="0"/>
          </a:p>
        </p:txBody>
      </p:sp>
      <p:sp>
        <p:nvSpPr>
          <p:cNvPr id="3" name="Content Placeholder 2"/>
          <p:cNvSpPr>
            <a:spLocks noGrp="1"/>
          </p:cNvSpPr>
          <p:nvPr>
            <p:ph idx="1"/>
          </p:nvPr>
        </p:nvSpPr>
        <p:spPr>
          <a:xfrm>
            <a:off x="457200" y="762000"/>
            <a:ext cx="8229600" cy="5692808"/>
          </a:xfrm>
        </p:spPr>
        <p:txBody>
          <a:bodyPr>
            <a:normAutofit/>
          </a:bodyPr>
          <a:lstStyle/>
          <a:p>
            <a:pPr marL="578358" indent="-514350"/>
            <a:r>
              <a:rPr lang="ar-SA" sz="2000" dirty="0" smtClean="0"/>
              <a:t>وهنا أريد ان أوضح انه إذا ما عرف المدرب كيفية تطبيق طرق التدريب المذكورة بالجدول جيدا فانه سوف يكون بإذن الله قادر على تطوير مستوى كل من الصفات التدريبية السرعة والتحمل وتحمل السرعة علما بأنه فى جميع المراحل التدريبية وعلى مدى الارتقاء بالصفات المذكورة فى المعدلات الخاصة بالنبض تكون ثابتة لا تتغير حيث اذا ما ادى السباح مسافة ما بطريقة التدريب فوق المسافة مثلا مسافة سباحة 1ك (1000م) فى معدل النبض المطلوب(140-160نبضة / دقيقه ) وكان زمن السباحة على سبيل المثال 12ق – فانه عندما تتحسن حالته التدريبية سوف يسجل نبض اقل عند سباحة لنفس المسافة بنفس الزمن وعليه فانه سوف يسبح نفس المسافة بزمن اقل لكى يحقق مستوى النبض المحدد . </a:t>
            </a:r>
            <a:endParaRPr lang="ar-EG" sz="2000" dirty="0" smtClean="0"/>
          </a:p>
          <a:p>
            <a:r>
              <a:rPr lang="ar-SA" sz="2000" dirty="0" smtClean="0"/>
              <a:t>او بطريقة اخرى اذا ما تحسنت حالته فسوف يسبح اسرع من المستوى الذى كان تؤدى به المسافة لكى يكون معدل النبض ما بين (140-160نبضة / دقيقه ) . </a:t>
            </a:r>
            <a:endParaRPr lang="en-US" sz="2000" dirty="0" smtClean="0"/>
          </a:p>
          <a:p>
            <a:r>
              <a:rPr lang="ar-SA" sz="2000" dirty="0" smtClean="0"/>
              <a:t>مما سبق ولكى يتمكن المدرب من تطبيق طرق التدريب المختلفة بالصورة السليمة فإننا نوضح المحددات الأساسية لطرق التدريب والتى ظهرت فى الجدول السابق كالآتى : </a:t>
            </a:r>
            <a:endParaRPr lang="en-US" sz="2000" dirty="0" smtClean="0"/>
          </a:p>
          <a:p>
            <a:pPr marL="578358" indent="-514350"/>
            <a:endParaRPr lang="en-US" sz="2000" dirty="0" smtClean="0"/>
          </a:p>
          <a:p>
            <a:pPr marL="578358" indent="-514350"/>
            <a:endParaRPr lang="en-US" dirty="0" smtClean="0"/>
          </a:p>
          <a:p>
            <a:endParaRPr lang="ar-E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19200"/>
          </a:xfrm>
        </p:spPr>
        <p:txBody>
          <a:bodyPr>
            <a:noAutofit/>
          </a:bodyPr>
          <a:lstStyle/>
          <a:p>
            <a:pPr algn="r"/>
            <a:r>
              <a:rPr lang="ar-SA" sz="3200" b="1" dirty="0" smtClean="0"/>
              <a:t>طريقة التدريب المستمر – فوق المسافة : </a:t>
            </a:r>
            <a:r>
              <a:rPr lang="en-GB" sz="3200" b="1" dirty="0" smtClean="0"/>
              <a:t>Over Distance </a:t>
            </a:r>
            <a:r>
              <a:rPr lang="en-GB" sz="3200" b="1" dirty="0" smtClean="0"/>
              <a:t>Training</a:t>
            </a:r>
            <a:r>
              <a:rPr lang="ar-EG" sz="3200" b="1" dirty="0" smtClean="0"/>
              <a:t> :</a:t>
            </a:r>
            <a:r>
              <a:rPr lang="en-US" sz="3200" dirty="0" smtClean="0"/>
              <a:t/>
            </a:r>
            <a:br>
              <a:rPr lang="en-US" sz="3200" dirty="0" smtClean="0"/>
            </a:br>
            <a:r>
              <a:rPr lang="en-US" sz="2800" b="1" dirty="0" smtClean="0"/>
              <a:t/>
            </a:r>
            <a:br>
              <a:rPr lang="en-US" sz="2800" b="1" dirty="0" smtClean="0"/>
            </a:br>
            <a:endParaRPr lang="ar-EG" sz="2800" b="1" dirty="0"/>
          </a:p>
        </p:txBody>
      </p:sp>
      <p:sp>
        <p:nvSpPr>
          <p:cNvPr id="3" name="Content Placeholder 2"/>
          <p:cNvSpPr>
            <a:spLocks noGrp="1"/>
          </p:cNvSpPr>
          <p:nvPr>
            <p:ph idx="1"/>
          </p:nvPr>
        </p:nvSpPr>
        <p:spPr>
          <a:xfrm>
            <a:off x="533400" y="1676400"/>
            <a:ext cx="8229600" cy="4648200"/>
          </a:xfrm>
        </p:spPr>
        <p:txBody>
          <a:bodyPr/>
          <a:lstStyle/>
          <a:p>
            <a:pPr marL="578358" indent="-514350"/>
            <a:r>
              <a:rPr lang="ar-SA" dirty="0" smtClean="0"/>
              <a:t> ويتم خلالها سباحة مسافات طويلة نسبيا من 400-3000 م أو اكثر على ان يكون معدل النبض خلال سباحة المسافات مابين 140-160 نبضة / دقيقه ويمكن ان يتم خلال الجرعة التدريبية سباحة عدة مسافات بفاصل زمنى عادة ما يكون فى حدود 5ق أو عودة النبض إلى اقل من 90 ن/ ق . </a:t>
            </a:r>
            <a:endParaRPr lang="ar-E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تابع التدريب المستمر </a:t>
            </a:r>
            <a:endParaRPr lang="ar-EG" b="1" dirty="0"/>
          </a:p>
        </p:txBody>
      </p:sp>
      <p:sp>
        <p:nvSpPr>
          <p:cNvPr id="3" name="Content Placeholder 2"/>
          <p:cNvSpPr>
            <a:spLocks noGrp="1"/>
          </p:cNvSpPr>
          <p:nvPr>
            <p:ph idx="1"/>
          </p:nvPr>
        </p:nvSpPr>
        <p:spPr/>
        <p:txBody>
          <a:bodyPr>
            <a:normAutofit fontScale="77500" lnSpcReduction="20000"/>
          </a:bodyPr>
          <a:lstStyle/>
          <a:p>
            <a:r>
              <a:rPr lang="ar-SA" dirty="0" smtClean="0"/>
              <a:t>تؤدى هذه الطريقة إلى الارتقاء المباشر بمستوى العام (العمل الهوائى ) ويتم خلالها الارتقاء بالأداء الفنى ويعطى السباح ثقة بالنسبة لقدرته على السباحة لمدة طويلة ، هنا نود أن نوجه نظر العديد من المدربين إلى عدم المبالغه فى استخدام هذه الطريقة بالنسبة لسباحى الدولفين حيث لا يجب ان تزداد مسافة سباحة الدولفين بصورة مستمرة اكثر من 200 م فقط حتى بالنسبة للسباحة ذوى المستويات العالية اما اذا زادت المسافة عن ذلك فإن الامر يتطلب التبادل بين سباحة الدولفين وبعض طرق السباحة الاخرى ، والمثال الآتى يعتبر مثال تطبيقى لتلك الطريقة : </a:t>
            </a:r>
            <a:endParaRPr lang="en-US" dirty="0" smtClean="0"/>
          </a:p>
          <a:p>
            <a:r>
              <a:rPr lang="ar-SA" u="sng" dirty="0" smtClean="0"/>
              <a:t>4</a:t>
            </a:r>
            <a:r>
              <a:rPr lang="en-US" u="sng" dirty="0" smtClean="0"/>
              <a:t>X</a:t>
            </a:r>
            <a:r>
              <a:rPr lang="ar-SA" u="sng" dirty="0" smtClean="0"/>
              <a:t>800 حرة</a:t>
            </a:r>
            <a:r>
              <a:rPr lang="ar-SA" dirty="0" smtClean="0"/>
              <a:t>  نبض (140-160)</a:t>
            </a:r>
            <a:endParaRPr lang="en-US" dirty="0" smtClean="0"/>
          </a:p>
          <a:p>
            <a:r>
              <a:rPr lang="ar-SA" dirty="0" smtClean="0"/>
              <a:t>5ق راحة</a:t>
            </a:r>
            <a:endParaRPr lang="en-US" dirty="0" smtClean="0"/>
          </a:p>
          <a:p>
            <a:r>
              <a:rPr lang="ar-SA" dirty="0" smtClean="0"/>
              <a:t>أى بعد سباحة كل 800 م بمعدل النبض المذكور بأخذ السباح راحة مدتها 5ق</a:t>
            </a:r>
            <a:r>
              <a:rPr lang="ar-SA" dirty="0" smtClean="0"/>
              <a:t>.</a:t>
            </a:r>
            <a:r>
              <a:rPr lang="ar-SA" dirty="0" smtClean="0"/>
              <a:t>.</a:t>
            </a:r>
            <a:endParaRPr lang="en-US" dirty="0" smtClean="0"/>
          </a:p>
          <a:p>
            <a:endParaRPr lang="ar-E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3200" b="1" dirty="0" smtClean="0"/>
              <a:t>- طريقة التدريب المتغير – اللعب بالسرعة – الفارتلك : </a:t>
            </a:r>
            <a:r>
              <a:rPr lang="en-US" sz="3200" b="1" dirty="0" smtClean="0"/>
              <a:t/>
            </a:r>
            <a:br>
              <a:rPr lang="en-US" sz="3200" b="1" dirty="0" smtClean="0"/>
            </a:br>
            <a:r>
              <a:rPr lang="en-GB" sz="3200" b="1" dirty="0" err="1" smtClean="0"/>
              <a:t>Fartlek</a:t>
            </a:r>
            <a:r>
              <a:rPr lang="en-GB" sz="3200" b="1" dirty="0" smtClean="0"/>
              <a:t> Training (speed play </a:t>
            </a:r>
            <a:r>
              <a:rPr lang="en-GB" sz="3200" b="1" dirty="0" smtClean="0"/>
              <a:t>)</a:t>
            </a:r>
            <a:r>
              <a:rPr lang="ar-EG" sz="3200" b="1" dirty="0" smtClean="0"/>
              <a:t> :</a:t>
            </a:r>
            <a:endParaRPr lang="ar-EG" sz="3200" b="1" dirty="0"/>
          </a:p>
        </p:txBody>
      </p:sp>
      <p:sp>
        <p:nvSpPr>
          <p:cNvPr id="3" name="Content Placeholder 2"/>
          <p:cNvSpPr>
            <a:spLocks noGrp="1"/>
          </p:cNvSpPr>
          <p:nvPr>
            <p:ph idx="1"/>
          </p:nvPr>
        </p:nvSpPr>
        <p:spPr/>
        <p:txBody>
          <a:bodyPr>
            <a:normAutofit fontScale="77500" lnSpcReduction="20000"/>
          </a:bodyPr>
          <a:lstStyle/>
          <a:p>
            <a:r>
              <a:rPr lang="ar-SA" dirty="0" smtClean="0"/>
              <a:t>يتم خلالها سباحة مسافات قصيرة نسبيا من 50 وحتى 200 م بفاصل من الراحات البينية بين كل مقطوعة تدريبية والاخرى بحيث يكون معدل ضربات القلب خلال سباحة المقطوعة وفى نهايتها ما بين 170 -180 نبضة / دقيقه وتبدأ سباحة المقطوعة التالية عندما يصل معدل النبض إلى 120 نبضة / دقيقه . </a:t>
            </a:r>
            <a:endParaRPr lang="en-US" dirty="0" smtClean="0"/>
          </a:p>
          <a:p>
            <a:r>
              <a:rPr lang="ar-SA" dirty="0" smtClean="0"/>
              <a:t>تؤدى هذه الطريقة بصورة مباشرة إلى الارتقاء بكل من العمل الهوائى واللاهوائى معا ولكن فى اتجاه العمل الهوائى بصورة اكبر نسبيا ( 60% هوائى ، 40% لا هوائى تقريبا ) وتؤدى فى هيئة مجموعات عدد كل مجموعة يتراوح مابين 5-12 مقطوعة تدريبية ، اما الفاصل الزمنى بين كل مجموعة واخرى فانه يستمر بحيث يعود معدل النبض إلى اقل من 90 نبضة / دقيقه . </a:t>
            </a:r>
            <a:endParaRPr lang="en-US" dirty="0" smtClean="0"/>
          </a:p>
          <a:p>
            <a:r>
              <a:rPr lang="ar-SA" dirty="0" smtClean="0"/>
              <a:t>يقوم السباح بقطع مسافة 100 م بمعدل من النبض يصل 180ن/ ق بعد السابحة مباشرة ثم يسترح حتى يصل معدل النبض الى 120 نبضة / دقيقه ، ثم يبدأ فى سباحة المقطوعة التالية ..... وهكذا . </a:t>
            </a:r>
            <a:endParaRPr lang="en-US" dirty="0" smtClean="0"/>
          </a:p>
          <a:p>
            <a:endParaRPr lang="ar-E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399032"/>
          </a:xfrm>
        </p:spPr>
        <p:txBody>
          <a:bodyPr>
            <a:noAutofit/>
          </a:bodyPr>
          <a:lstStyle/>
          <a:p>
            <a:pPr lvl="0" algn="r"/>
            <a:r>
              <a:rPr lang="ar-SA" sz="2800" b="1" dirty="0" smtClean="0"/>
              <a:t>طريقة التدريب الفترى البطئ </a:t>
            </a:r>
            <a:r>
              <a:rPr lang="en-GB" sz="2800" b="1" dirty="0" smtClean="0"/>
              <a:t>slow interval Training </a:t>
            </a:r>
            <a:endParaRPr lang="en-US" sz="2800" dirty="0"/>
          </a:p>
        </p:txBody>
      </p:sp>
      <p:sp>
        <p:nvSpPr>
          <p:cNvPr id="3" name="Content Placeholder 2"/>
          <p:cNvSpPr>
            <a:spLocks noGrp="1"/>
          </p:cNvSpPr>
          <p:nvPr>
            <p:ph idx="1"/>
          </p:nvPr>
        </p:nvSpPr>
        <p:spPr/>
        <p:txBody>
          <a:bodyPr>
            <a:normAutofit fontScale="77500" lnSpcReduction="20000"/>
          </a:bodyPr>
          <a:lstStyle/>
          <a:p>
            <a:r>
              <a:rPr lang="ar-SA" dirty="0" smtClean="0"/>
              <a:t>يتم خلالها سباحة مسافات قصيرة نسبيا من 50 وحتى 200 م بفاصل من الراحات البينية بين كل مقطوعة تدريبية والاخرى بحيث يكون معدل ضربات القلب خلال سباحة المقطوعة وفى نهايتها ما بين 170 -180 نبضة / دقيقه وتبدأ سباحة المقطوعة التالية عندما يصل معدل النبض إلى 120 نبضة / دقيقه . </a:t>
            </a:r>
            <a:endParaRPr lang="en-US" dirty="0" smtClean="0"/>
          </a:p>
          <a:p>
            <a:r>
              <a:rPr lang="ar-SA" dirty="0" smtClean="0"/>
              <a:t>تؤدى هذه الطريقة بصورة مباشرة إلى الارتقاء بكل من العمل الهوائى واللاهوائى معا ولكن فى اتجاه العمل الهوائى بصورة اكبر نسبيا ( 60% هوائى ، 40% لا هوائى تقريبا ) وتؤدى فى هيئة مجموعات عدد كل مجموعة يتراوح مابين 5-12 مقطوعة تدريبية ، اما الفاصل الزمنى بين كل مجموعة واخرى فانه يستمر بحيث يعود معدل النبض إلى اقل من 90 نبضة / دقيقه . </a:t>
            </a:r>
            <a:endParaRPr lang="en-US" dirty="0" smtClean="0"/>
          </a:p>
          <a:p>
            <a:r>
              <a:rPr lang="ar-SA" dirty="0" smtClean="0"/>
              <a:t>يقوم السباح بقطع مسافة 100 م بمعدل من النبض يصل 180ن/ ق بعد السابحة مباشرة ثم يسترح حتى يصل معدل النبض الى 120 نبضة / دقيقه ، ثم يبدأ فى سباحة المقطوعة التالية ..... وهكذا . </a:t>
            </a:r>
            <a:endParaRPr lang="en-US" dirty="0" smtClean="0"/>
          </a:p>
          <a:p>
            <a:endParaRPr lang="ar-E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107</TotalTime>
  <Words>1419</Words>
  <Application>Microsoft Office PowerPoint</Application>
  <PresentationFormat>On-screen Show (4:3)</PresentationFormat>
  <Paragraphs>141</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Verve</vt:lpstr>
      <vt:lpstr>   قسم نظريات وتطبيقات الرياضات المائية سباحة الفرقة الثانية   طرق التدريب  أ.م./محمد عبد الحميد طه    </vt:lpstr>
      <vt:lpstr>طرق التدريب </vt:lpstr>
      <vt:lpstr>بينما يرى عبدالمقصود ان تقسيم طرق التدريب حسب رأى شولش scholich إلى:  </vt:lpstr>
      <vt:lpstr>Slide 4</vt:lpstr>
      <vt:lpstr>التعليق علي الجدول :  </vt:lpstr>
      <vt:lpstr>طريقة التدريب المستمر – فوق المسافة : Over Distance Training :  </vt:lpstr>
      <vt:lpstr>تابع التدريب المستمر </vt:lpstr>
      <vt:lpstr>- طريقة التدريب المتغير – اللعب بالسرعة – الفارتلك :  Fartlek Training (speed play ) :</vt:lpstr>
      <vt:lpstr>طريقة التدريب الفترى البطئ slow interval Training </vt:lpstr>
      <vt:lpstr>- طريقة التدريب الفترى السريع : Fast interval training  </vt:lpstr>
      <vt:lpstr>طريقة التدريب التكرارى : Repetition Training </vt:lpstr>
      <vt:lpstr>النسب المئوية التقريبية لمساهمة أنظمة الطاقة في بعض الرياضات :</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elngar</dc:creator>
  <cp:lastModifiedBy>elngar</cp:lastModifiedBy>
  <cp:revision>18</cp:revision>
  <dcterms:created xsi:type="dcterms:W3CDTF">2006-08-16T00:00:00Z</dcterms:created>
  <dcterms:modified xsi:type="dcterms:W3CDTF">2020-03-16T21:30:12Z</dcterms:modified>
</cp:coreProperties>
</file>